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316" r:id="rId4"/>
    <p:sldId id="317" r:id="rId6"/>
    <p:sldId id="318" r:id="rId7"/>
    <p:sldId id="257" r:id="rId8"/>
    <p:sldId id="258" r:id="rId9"/>
    <p:sldId id="259" r:id="rId10"/>
    <p:sldId id="261" r:id="rId11"/>
    <p:sldId id="262" r:id="rId12"/>
    <p:sldId id="263" r:id="rId13"/>
    <p:sldId id="264" r:id="rId14"/>
    <p:sldId id="273" r:id="rId15"/>
    <p:sldId id="274" r:id="rId16"/>
    <p:sldId id="275" r:id="rId17"/>
    <p:sldId id="276" r:id="rId18"/>
    <p:sldId id="265" r:id="rId19"/>
    <p:sldId id="266" r:id="rId20"/>
    <p:sldId id="267" r:id="rId21"/>
    <p:sldId id="343" r:id="rId22"/>
    <p:sldId id="344" r:id="rId23"/>
    <p:sldId id="345" r:id="rId24"/>
    <p:sldId id="346" r:id="rId25"/>
    <p:sldId id="347" r:id="rId26"/>
    <p:sldId id="268" r:id="rId27"/>
    <p:sldId id="269" r:id="rId28"/>
    <p:sldId id="270" r:id="rId29"/>
    <p:sldId id="319" r:id="rId30"/>
    <p:sldId id="272" r:id="rId31"/>
    <p:sldId id="311" r:id="rId32"/>
    <p:sldId id="313" r:id="rId33"/>
    <p:sldId id="314" r:id="rId34"/>
    <p:sldId id="315" r:id="rId35"/>
    <p:sldId id="26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关系图"/>
          <p:cNvPicPr>
            <a:picLocks noChangeAspect="1"/>
          </p:cNvPicPr>
          <p:nvPr/>
        </p:nvPicPr>
        <p:blipFill>
          <a:blip r:embed="rId2"/>
          <a:srcRect r="2528" b="10909"/>
          <a:stretch>
            <a:fillRect/>
          </a:stretch>
        </p:blipFill>
        <p:spPr>
          <a:xfrm>
            <a:off x="239184" y="692150"/>
            <a:ext cx="11885083" cy="6110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17" y="549275"/>
            <a:ext cx="12192000" cy="151130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44233" y="2492375"/>
            <a:ext cx="7393517" cy="122237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07533" y="620713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6" name="任意多边形 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117" y="333375"/>
            <a:ext cx="12192000" cy="100965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027" name="Picture 3" descr="关系图"/>
          <p:cNvPicPr>
            <a:picLocks noChangeAspect="1"/>
          </p:cNvPicPr>
          <p:nvPr/>
        </p:nvPicPr>
        <p:blipFill>
          <a:blip r:embed="rId13"/>
          <a:srcRect t="1094" r="8122" b="13318"/>
          <a:stretch>
            <a:fillRect/>
          </a:stretch>
        </p:blipFill>
        <p:spPr>
          <a:xfrm>
            <a:off x="7730067" y="4438650"/>
            <a:ext cx="4453467" cy="233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Rectangle 5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ldLvl="0" animBg="1"/>
      <p:bldP spid="1028" grpId="0" bldLvl="0"/>
    </p:bld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FBF6-E9C2-4AE0-90F6-8F1434B639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AB10-B577-44AE-843B-580A1449A8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7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13" name="任意多边形 12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26" name="任意多边形 2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740525" y="2743835"/>
            <a:ext cx="530860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charset="0"/>
                <a:cs typeface="Algerian" panose="04020705040A02060702" charset="0"/>
                <a:sym typeface="+mn-ea"/>
              </a:rPr>
              <a:t>GIT Clone and Docker Build using Jenkins Automation</a:t>
            </a:r>
            <a:endParaRPr lang="en-US" sz="38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lgerian" panose="04020705040A02060702" charset="0"/>
              <a:cs typeface="Algerian" panose="04020705040A02060702" charset="0"/>
              <a:sym typeface="+mn-ea"/>
            </a:endParaRPr>
          </a:p>
        </p:txBody>
      </p:sp>
      <p:pic>
        <p:nvPicPr>
          <p:cNvPr id="3" name="Various Artists - River Flows In You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992100" y="635186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3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39850"/>
            <a:ext cx="10972800" cy="4786630"/>
          </a:xfrm>
        </p:spPr>
        <p:txBody>
          <a:bodyPr/>
          <a:lstStyle/>
          <a:p>
            <a:r>
              <a:rPr lang="en-US" sz="2800"/>
              <a:t>After sucessfully installation suggested we will get login page in thet need to enre below details</a:t>
            </a:r>
            <a:endParaRPr lang="en-US" sz="2800"/>
          </a:p>
          <a:p>
            <a:r>
              <a:rPr lang="en-US" sz="2800"/>
              <a:t>User name</a:t>
            </a:r>
            <a:endParaRPr lang="en-US" sz="2800"/>
          </a:p>
          <a:p>
            <a:r>
              <a:rPr lang="en-US" sz="2800"/>
              <a:t>Password</a:t>
            </a:r>
            <a:endParaRPr lang="en-US" sz="2800"/>
          </a:p>
          <a:p>
            <a:r>
              <a:rPr lang="en-US" sz="2800"/>
              <a:t>Conform Password</a:t>
            </a:r>
            <a:endParaRPr lang="en-US" sz="2800"/>
          </a:p>
          <a:p>
            <a:r>
              <a:rPr lang="en-US" sz="2800"/>
              <a:t>Full name</a:t>
            </a:r>
            <a:endParaRPr lang="en-US" sz="2800"/>
          </a:p>
          <a:p>
            <a:r>
              <a:rPr lang="en-US" sz="2800"/>
              <a:t>Email</a:t>
            </a:r>
            <a:endParaRPr lang="en-US" sz="2800"/>
          </a:p>
          <a:p>
            <a:r>
              <a:rPr lang="en-US" sz="2800"/>
              <a:t>After the all details need to 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Click on save and continue</a:t>
            </a:r>
            <a:endParaRPr lang="en-US" sz="2800"/>
          </a:p>
        </p:txBody>
      </p:sp>
      <p:graphicFrame>
        <p:nvGraphicFramePr>
          <p:cNvPr id="2" name="Object 1"/>
          <p:cNvGraphicFramePr/>
          <p:nvPr/>
        </p:nvGraphicFramePr>
        <p:xfrm>
          <a:off x="5779135" y="2254885"/>
          <a:ext cx="6184900" cy="3870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6486525" imgH="3800475" progId="Paint.Picture">
                  <p:embed/>
                </p:oleObj>
              </mc:Choice>
              <mc:Fallback>
                <p:oleObj name="" r:id="rId1" imgW="6486525" imgH="38004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79135" y="2254885"/>
                        <a:ext cx="6184900" cy="3870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</a:pPr>
            <a:r>
              <a:rPr lang="en-US" b="1" spc="5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PULGINS INSTALLATION</a:t>
            </a:r>
            <a:endParaRPr lang="en-US" b="1" spc="5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After creating Jenkins dashboard Need to Manage jenkins----&gt;Pulgins--&gt;Aavilable pulgins--&gt;Install required pulgins like: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Pipeline: Rest API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Pipeline: stage View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GIT Server</a:t>
            </a:r>
            <a:endParaRPr lang="en-US" sz="2800"/>
          </a:p>
        </p:txBody>
      </p:sp>
      <p:graphicFrame>
        <p:nvGraphicFramePr>
          <p:cNvPr id="4" name="Object 3"/>
          <p:cNvGraphicFramePr/>
          <p:nvPr/>
        </p:nvGraphicFramePr>
        <p:xfrm>
          <a:off x="4366260" y="2640965"/>
          <a:ext cx="7215505" cy="3925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1" imgW="10619740" imgH="8620125" progId="Paint.Picture">
                  <p:embed/>
                </p:oleObj>
              </mc:Choice>
              <mc:Fallback>
                <p:oleObj name="" r:id="rId1" imgW="10619740" imgH="86201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66260" y="2640965"/>
                        <a:ext cx="7215505" cy="3925570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</a:pPr>
            <a:r>
              <a:rPr lang="en-US" b="1" spc="5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TOOLS</a:t>
            </a:r>
            <a:endParaRPr lang="en-US" b="1" spc="5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Go to Manage jenkins----&gt;Tools--&gt;Add required tools like:</a:t>
            </a:r>
            <a:endParaRPr lang="en-US"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GIT</a:t>
            </a:r>
            <a:endParaRPr lang="en-US" sz="2800"/>
          </a:p>
          <a:p>
            <a:pPr>
              <a:buFont typeface="Wingdings" panose="05000000000000000000" charset="0"/>
              <a:buChar char="§"/>
            </a:pPr>
            <a:r>
              <a:rPr lang="en-US" sz="2800"/>
              <a:t>Manage Jenkins à Tools à Git installations à Name: git à Path: </a:t>
            </a:r>
            <a:r>
              <a:rPr lang="en-US" sz="2800" b="1"/>
              <a:t>user/bin/git</a:t>
            </a:r>
            <a:endParaRPr lang="en-US" sz="2800"/>
          </a:p>
          <a:p>
            <a:pPr marL="0" indent="0">
              <a:buFont typeface="Wingdings" panose="05000000000000000000" charset="0"/>
              <a:buNone/>
            </a:pPr>
            <a:r>
              <a:rPr lang="en-US" sz="2800"/>
              <a:t>//To know the git path use the command “ </a:t>
            </a:r>
            <a:r>
              <a:rPr lang="en-US" sz="2800" b="1"/>
              <a:t>which git </a:t>
            </a:r>
            <a:r>
              <a:rPr lang="en-US" sz="2800"/>
              <a:t>“ in the git bash. Then it shows the path//</a:t>
            </a:r>
            <a:endParaRPr lang="en-US" sz="2800"/>
          </a:p>
          <a:p>
            <a:pPr marL="0" indent="0">
              <a:buFont typeface="Wingdings" panose="05000000000000000000" charset="0"/>
              <a:buNone/>
            </a:pPr>
            <a:endParaRPr lang="en-US" sz="2800"/>
          </a:p>
          <a:p>
            <a:pPr marL="0" indent="0">
              <a:buFont typeface="Wingdings" panose="05000000000000000000" charset="0"/>
              <a:buNone/>
            </a:pPr>
            <a:endParaRPr lang="en-US" sz="2800"/>
          </a:p>
          <a:p>
            <a:pPr>
              <a:buFont typeface="Wingdings" panose="05000000000000000000" charset="0"/>
              <a:buChar char="Ø"/>
            </a:pPr>
            <a:endParaRPr lang="en-US" sz="2800"/>
          </a:p>
        </p:txBody>
      </p:sp>
      <p:graphicFrame>
        <p:nvGraphicFramePr>
          <p:cNvPr id="4" name="Object 3"/>
          <p:cNvGraphicFramePr/>
          <p:nvPr/>
        </p:nvGraphicFramePr>
        <p:xfrm>
          <a:off x="609600" y="4491355"/>
          <a:ext cx="10867390" cy="2190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" r:id="rId1" imgW="10858500" imgH="3638550" progId="Paint.Picture">
                  <p:embed/>
                </p:oleObj>
              </mc:Choice>
              <mc:Fallback>
                <p:oleObj name="" r:id="rId1" imgW="10858500" imgH="36385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4491355"/>
                        <a:ext cx="10867390" cy="219011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sz="2800"/>
              <a:t>JDK</a:t>
            </a:r>
            <a:endParaRPr lang="en-US" sz="2800"/>
          </a:p>
          <a:p>
            <a:pPr>
              <a:buFont typeface="Wingdings" panose="05000000000000000000" charset="0"/>
              <a:buChar char="§"/>
            </a:pPr>
            <a:r>
              <a:rPr lang="en-US" sz="2800"/>
              <a:t>Again manage Jenkins--&gt;Tools--&gt;jdk installations--&gt;Name:java</a:t>
            </a:r>
            <a:endParaRPr lang="en-US" sz="2800"/>
          </a:p>
          <a:p>
            <a:pPr marL="0" indent="0">
              <a:buFont typeface="Wingdings" panose="05000000000000000000" charset="0"/>
              <a:buNone/>
            </a:pPr>
            <a:r>
              <a:rPr lang="en-US" sz="2800"/>
              <a:t>//To know the java path use command </a:t>
            </a:r>
            <a:r>
              <a:rPr lang="en-US" sz="2800" b="1"/>
              <a:t>“readlink -f $(which java)” </a:t>
            </a:r>
            <a:r>
              <a:rPr lang="en-US" sz="2800"/>
              <a:t>and copy the path in jdk//</a:t>
            </a:r>
            <a:endParaRPr lang="en-US" sz="2800"/>
          </a:p>
          <a:p>
            <a:pPr marL="0" indent="0">
              <a:buFont typeface="Wingdings" panose="05000000000000000000" charset="0"/>
              <a:buNone/>
            </a:pPr>
            <a:endParaRPr lang="en-US" sz="2800"/>
          </a:p>
        </p:txBody>
      </p:sp>
      <p:graphicFrame>
        <p:nvGraphicFramePr>
          <p:cNvPr id="4" name="Object 3"/>
          <p:cNvGraphicFramePr/>
          <p:nvPr/>
        </p:nvGraphicFramePr>
        <p:xfrm>
          <a:off x="495300" y="3564255"/>
          <a:ext cx="11200765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" r:id="rId1" imgW="11191875" imgH="4210050" progId="Paint.Picture">
                  <p:embed/>
                </p:oleObj>
              </mc:Choice>
              <mc:Fallback>
                <p:oleObj name="" r:id="rId1" imgW="11191875" imgH="42100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300" y="3564255"/>
                        <a:ext cx="11200765" cy="226377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102975" cy="514985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sz="2800"/>
              <a:t>Maven</a:t>
            </a:r>
            <a:endParaRPr lang="en-US" sz="2800"/>
          </a:p>
          <a:p>
            <a:pPr>
              <a:buFont typeface="Wingdings" panose="05000000000000000000" charset="0"/>
              <a:buChar char="§"/>
            </a:pPr>
            <a:r>
              <a:rPr lang="en-US" sz="2800"/>
              <a:t>Manage Jenkins --&gt; Tools --&gt; Maven Installations --&gt; name should be selected from dropdown --&gt; and the version should be given that has been installed in our local system</a:t>
            </a:r>
            <a:endParaRPr lang="en-US" sz="2800"/>
          </a:p>
          <a:p>
            <a:pPr marL="0" indent="0">
              <a:buFont typeface="Wingdings" panose="05000000000000000000" charset="0"/>
              <a:buNone/>
            </a:pPr>
            <a:r>
              <a:rPr lang="en-US" sz="2800"/>
              <a:t>//In my case I have installed 3.9.6 version//</a:t>
            </a:r>
            <a:endParaRPr lang="en-US" sz="2800"/>
          </a:p>
          <a:p>
            <a:pPr>
              <a:buFont typeface="Wingdings" panose="05000000000000000000" charset="0"/>
              <a:buChar char="§"/>
            </a:pPr>
            <a:r>
              <a:rPr lang="en-US" sz="2800"/>
              <a:t>Click on Apply and Save</a:t>
            </a:r>
            <a:endParaRPr lang="en-US" sz="2800"/>
          </a:p>
          <a:p>
            <a:pPr marL="0" indent="0">
              <a:buFont typeface="Wingdings" panose="05000000000000000000" charset="0"/>
              <a:buNone/>
            </a:pPr>
            <a:endParaRPr lang="en-US" sz="2800"/>
          </a:p>
          <a:p>
            <a:pPr marL="0" indent="0">
              <a:buFont typeface="Wingdings" panose="05000000000000000000" charset="0"/>
              <a:buNone/>
            </a:pPr>
            <a:endParaRPr lang="en-US" sz="2800"/>
          </a:p>
        </p:txBody>
      </p:sp>
      <p:graphicFrame>
        <p:nvGraphicFramePr>
          <p:cNvPr id="4" name="Object 3"/>
          <p:cNvGraphicFramePr/>
          <p:nvPr/>
        </p:nvGraphicFramePr>
        <p:xfrm>
          <a:off x="924560" y="4509135"/>
          <a:ext cx="10122535" cy="224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" r:id="rId1" imgW="11125200" imgH="5372100" progId="Paint.Picture">
                  <p:embed/>
                </p:oleObj>
              </mc:Choice>
              <mc:Fallback>
                <p:oleObj name="" r:id="rId1" imgW="11125200" imgH="53721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4560" y="4509135"/>
                        <a:ext cx="10122535" cy="224091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81760"/>
            <a:ext cx="10972800" cy="4744720"/>
          </a:xfrm>
        </p:spPr>
        <p:txBody>
          <a:bodyPr/>
          <a:lstStyle/>
          <a:p>
            <a:r>
              <a:rPr lang="en-US" sz="2800"/>
              <a:t>Now Jenkins Dashboard was created In that</a:t>
            </a:r>
            <a:r>
              <a:rPr lang="en-US"/>
              <a:t> </a:t>
            </a:r>
            <a:r>
              <a:rPr lang="en-US" sz="2800"/>
              <a:t>Create New Item.</a:t>
            </a:r>
            <a:endParaRPr lang="en-US" sz="2800"/>
          </a:p>
          <a:p>
            <a:r>
              <a:rPr lang="en-US" sz="2800"/>
              <a:t>Then provide project name and type of project</a:t>
            </a:r>
            <a:endParaRPr lang="en-US" sz="2800"/>
          </a:p>
          <a:p>
            <a:r>
              <a:rPr lang="en-US" sz="2800"/>
              <a:t>Then click on OK</a:t>
            </a:r>
            <a:endParaRPr lang="en-US" sz="2800"/>
          </a:p>
          <a:p>
            <a:endParaRPr lang="en-US" sz="2800"/>
          </a:p>
        </p:txBody>
      </p:sp>
      <p:graphicFrame>
        <p:nvGraphicFramePr>
          <p:cNvPr id="2" name="Object 1"/>
          <p:cNvGraphicFramePr/>
          <p:nvPr/>
        </p:nvGraphicFramePr>
        <p:xfrm>
          <a:off x="609600" y="3027045"/>
          <a:ext cx="10972800" cy="365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" r:id="rId1" imgW="570865" imgH="6086475" progId="Paint.Picture">
                  <p:embed/>
                </p:oleObj>
              </mc:Choice>
              <mc:Fallback>
                <p:oleObj name="" r:id="rId1" imgW="570865" imgH="6086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3027045"/>
                        <a:ext cx="10972800" cy="365442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07465"/>
            <a:ext cx="10972800" cy="5550535"/>
          </a:xfrm>
        </p:spPr>
        <p:txBody>
          <a:bodyPr/>
          <a:lstStyle/>
          <a:p>
            <a:r>
              <a:rPr lang="en-US" sz="2800"/>
              <a:t>After that we will get General Tab</a:t>
            </a:r>
            <a:endParaRPr lang="en-US" sz="2800"/>
          </a:p>
          <a:p>
            <a:r>
              <a:rPr lang="en-US" sz="2800"/>
              <a:t>In general We need to provide decscription</a:t>
            </a:r>
            <a:endParaRPr lang="en-US" sz="2800"/>
          </a:p>
          <a:p>
            <a:endParaRPr lang="en-US" sz="2800"/>
          </a:p>
        </p:txBody>
      </p:sp>
      <p:graphicFrame>
        <p:nvGraphicFramePr>
          <p:cNvPr id="2" name="Object 1"/>
          <p:cNvGraphicFramePr/>
          <p:nvPr/>
        </p:nvGraphicFramePr>
        <p:xfrm>
          <a:off x="609600" y="2385695"/>
          <a:ext cx="10973435" cy="375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" r:id="rId1" imgW="10829290" imgH="3752850" progId="Paint.Picture">
                  <p:embed/>
                </p:oleObj>
              </mc:Choice>
              <mc:Fallback>
                <p:oleObj name="" r:id="rId1" imgW="10829290" imgH="37528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2385695"/>
                        <a:ext cx="10973435" cy="375602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07465"/>
            <a:ext cx="10972800" cy="5331460"/>
          </a:xfrm>
        </p:spPr>
        <p:txBody>
          <a:bodyPr/>
          <a:lstStyle/>
          <a:p>
            <a:r>
              <a:rPr lang="en-US" sz="2800" dirty="0"/>
              <a:t>After providing Description in General Then goto the Pipleine configure In that pipeline defination select </a:t>
            </a:r>
            <a:r>
              <a:rPr lang="en-US" sz="2800" b="1" dirty="0"/>
              <a:t>Pipeline script from SCM</a:t>
            </a:r>
            <a:endParaRPr lang="en-US" sz="2800" b="1" dirty="0"/>
          </a:p>
          <a:p>
            <a:endParaRPr lang="en-US" sz="2800" b="1" dirty="0"/>
          </a:p>
          <a:p>
            <a:endParaRPr lang="en-US" sz="2800" b="1" dirty="0">
              <a:sym typeface="+mn-ea"/>
            </a:endParaRPr>
          </a:p>
          <a:p>
            <a:endParaRPr lang="en-US" sz="2800" b="1" dirty="0">
              <a:sym typeface="+mn-ea"/>
            </a:endParaRPr>
          </a:p>
          <a:p>
            <a:endParaRPr lang="en-US" sz="2800" b="1" dirty="0">
              <a:sym typeface="+mn-ea"/>
            </a:endParaRP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2" name="Object 1"/>
          <p:cNvGraphicFramePr/>
          <p:nvPr/>
        </p:nvGraphicFramePr>
        <p:xfrm>
          <a:off x="817880" y="2922905"/>
          <a:ext cx="10556875" cy="331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10629265" imgH="4905375" progId="Paint.Picture">
                  <p:embed/>
                </p:oleObj>
              </mc:Choice>
              <mc:Fallback>
                <p:oleObj name="" r:id="rId1" imgW="10629265" imgH="490537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7880" y="2922905"/>
                        <a:ext cx="10556875" cy="331152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 dirty="0">
                <a:sym typeface="+mn-ea"/>
              </a:rPr>
              <a:t>Then In SCM Select GIT and provide GIT Repository URL and Credentials</a:t>
            </a:r>
            <a:endParaRPr lang="en-US" sz="2800" dirty="0">
              <a:sym typeface="+mn-ea"/>
            </a:endParaRPr>
          </a:p>
          <a:p>
            <a:endParaRPr lang="en-US" dirty="0">
              <a:sym typeface="+mn-ea"/>
            </a:endParaRPr>
          </a:p>
          <a:p>
            <a:endParaRPr lang="en-US"/>
          </a:p>
        </p:txBody>
      </p:sp>
      <p:graphicFrame>
        <p:nvGraphicFramePr>
          <p:cNvPr id="4" name="Object 3"/>
          <p:cNvGraphicFramePr/>
          <p:nvPr/>
        </p:nvGraphicFramePr>
        <p:xfrm>
          <a:off x="926465" y="2700655"/>
          <a:ext cx="10655935" cy="383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867390" imgH="5114925" progId="Paint.Picture">
                  <p:embed/>
                </p:oleObj>
              </mc:Choice>
              <mc:Fallback>
                <p:oleObj name="" r:id="rId1" imgW="10867390" imgH="51149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6465" y="2700655"/>
                        <a:ext cx="10655935" cy="3830320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To add Credentials need to Click on +Add and select jenkins </a:t>
            </a:r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Then the credentials page will open In that need to select Kind as SSH Username with private key</a:t>
            </a:r>
            <a:endParaRPr lang="en-US" sz="2800"/>
          </a:p>
          <a:p>
            <a:endParaRPr lang="en-US" sz="2800"/>
          </a:p>
        </p:txBody>
      </p:sp>
      <p:graphicFrame>
        <p:nvGraphicFramePr>
          <p:cNvPr id="4" name="Object 3"/>
          <p:cNvGraphicFramePr/>
          <p:nvPr/>
        </p:nvGraphicFramePr>
        <p:xfrm>
          <a:off x="1797050" y="2369185"/>
          <a:ext cx="7483475" cy="263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239125" imgH="3476625" progId="Paint.Picture">
                  <p:embed/>
                </p:oleObj>
              </mc:Choice>
              <mc:Fallback>
                <p:oleObj name="" r:id="rId1" imgW="8239125" imgH="34766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7050" y="2369185"/>
                        <a:ext cx="7483475" cy="2630170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2819963" y="3187116"/>
            <a:ext cx="166276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Contents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2885367" y="3689505"/>
            <a:ext cx="15976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</a:rPr>
              <a:t>CONTENTS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ea typeface="SimSun" panose="02010600030101010101" pitchFamily="2" charset="-122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2885367" y="3617497"/>
            <a:ext cx="1602441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599555" y="1649095"/>
            <a:ext cx="300799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GIT CLONE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GIT CLONE Using Jenkins Automation Using CI- CD PIPELINE</a:t>
            </a:r>
            <a:endParaRPr lang="en-US" altLang="zh-CN" sz="11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613897" y="1587267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173118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6565265" y="2708275"/>
            <a:ext cx="353568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DOCKER IMAGE BUILD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DOCKER Image Build Using Jenkins Automation Using CI- CD PIPELINE</a:t>
            </a:r>
            <a:endParaRPr lang="en-US" altLang="zh-CN" sz="11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4" name="TextBox 12"/>
          <p:cNvSpPr txBox="1"/>
          <p:nvPr/>
        </p:nvSpPr>
        <p:spPr>
          <a:xfrm>
            <a:off x="5579433" y="2646447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457911" y="279036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bldLvl="0" animBg="1"/>
          <p:bldP spid="20" grpId="0"/>
          <p:bldP spid="21" grpId="0"/>
          <p:bldP spid="21" grpId="1"/>
          <p:bldP spid="23" grpId="0"/>
          <p:bldP spid="24" grpId="0"/>
          <p:bldP spid="24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bldLvl="0" animBg="1"/>
          <p:bldP spid="20" grpId="0"/>
          <p:bldP spid="21" grpId="0"/>
          <p:bldP spid="21" grpId="1"/>
          <p:bldP spid="23" grpId="0"/>
          <p:bldP spid="24" grpId="0"/>
          <p:bldP spid="24" grpId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In Credentials need to provide 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1.Kind (SSH Username with private key)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2.ID (Any Number)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3.Description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4.Username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5.Private Key </a:t>
            </a:r>
            <a:endParaRPr lang="en-US" sz="2800"/>
          </a:p>
          <a:p>
            <a:pPr>
              <a:buFont typeface="Wingdings" panose="05000000000000000000" charset="0"/>
              <a:buChar char="§"/>
            </a:pPr>
            <a:r>
              <a:rPr lang="en-US" sz="2800"/>
              <a:t>To Generate private Key goto Git bash which was connected to Instance In that need to enter this command to genarate private key </a:t>
            </a:r>
            <a:r>
              <a:rPr lang="en-US" sz="2800" b="1"/>
              <a:t>“ssh-keygen”</a:t>
            </a:r>
            <a:endParaRPr lang="en-US" sz="28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Content Placeholder 6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6. After adding all details then Click on Add</a:t>
            </a:r>
            <a:endParaRPr lang="en-US" sz="2800"/>
          </a:p>
        </p:txBody>
      </p:sp>
      <p:graphicFrame>
        <p:nvGraphicFramePr>
          <p:cNvPr id="8" name="Object 7"/>
          <p:cNvGraphicFramePr/>
          <p:nvPr/>
        </p:nvGraphicFramePr>
        <p:xfrm>
          <a:off x="1200785" y="1335405"/>
          <a:ext cx="8719820" cy="468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9782175" imgH="10010775" progId="Paint.Picture">
                  <p:embed/>
                </p:oleObj>
              </mc:Choice>
              <mc:Fallback>
                <p:oleObj name="" r:id="rId1" imgW="9782175" imgH="1001077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00785" y="1335405"/>
                        <a:ext cx="8719820" cy="4685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After adding credentials select the credentials and Click on Apply and Save</a:t>
            </a:r>
            <a:r>
              <a:rPr lang="en-US"/>
              <a:t> </a:t>
            </a:r>
            <a:endParaRPr lang="en-US"/>
          </a:p>
          <a:p>
            <a:endParaRPr lang="en-US"/>
          </a:p>
        </p:txBody>
      </p:sp>
      <p:graphicFrame>
        <p:nvGraphicFramePr>
          <p:cNvPr id="4" name="Object 3"/>
          <p:cNvGraphicFramePr/>
          <p:nvPr/>
        </p:nvGraphicFramePr>
        <p:xfrm>
          <a:off x="609600" y="2701290"/>
          <a:ext cx="11212830" cy="368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1115675" imgH="5524500" progId="Paint.Picture">
                  <p:embed/>
                </p:oleObj>
              </mc:Choice>
              <mc:Fallback>
                <p:oleObj name="" r:id="rId1" imgW="11115675" imgH="55245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2701290"/>
                        <a:ext cx="11212830" cy="3683000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09700"/>
            <a:ext cx="10972800" cy="4716780"/>
          </a:xfrm>
        </p:spPr>
        <p:txBody>
          <a:bodyPr/>
          <a:lstStyle/>
          <a:p>
            <a:r>
              <a:rPr lang="en-US" sz="2800"/>
              <a:t>Then we will get project page in that click on Build Now to get Output Console</a:t>
            </a:r>
            <a:endParaRPr lang="en-US" sz="2800"/>
          </a:p>
          <a:p>
            <a:endParaRPr lang="en-US" sz="2800"/>
          </a:p>
        </p:txBody>
      </p:sp>
      <p:graphicFrame>
        <p:nvGraphicFramePr>
          <p:cNvPr id="2" name="Object 1"/>
          <p:cNvGraphicFramePr/>
          <p:nvPr/>
        </p:nvGraphicFramePr>
        <p:xfrm>
          <a:off x="820420" y="1984375"/>
          <a:ext cx="10761980" cy="4142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" r:id="rId1" imgW="10772140" imgH="6086475" progId="Paint.Picture">
                  <p:embed/>
                </p:oleObj>
              </mc:Choice>
              <mc:Fallback>
                <p:oleObj name="" r:id="rId1" imgW="10772140" imgH="60864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0420" y="1984375"/>
                        <a:ext cx="10761980" cy="414210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</a:pPr>
            <a:r>
              <a:rPr lang="en-US" b="1" spc="5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OUTPUT</a:t>
            </a:r>
            <a:endParaRPr lang="en-US" b="1" spc="5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573530" y="1600200"/>
          <a:ext cx="9043670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" r:id="rId1" imgW="10753090" imgH="5381625" progId="Paint.Picture">
                  <p:embed/>
                </p:oleObj>
              </mc:Choice>
              <mc:Fallback>
                <p:oleObj name="" r:id="rId1" imgW="10753090" imgH="53816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73530" y="1600200"/>
                        <a:ext cx="9043670" cy="4526280"/>
                      </a:xfrm>
                      <a:prstGeom prst="rect">
                        <a:avLst/>
                      </a:prstGeom>
                      <a:ln>
                        <a:solidFill>
                          <a:schemeClr val="accent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</a:pPr>
            <a:r>
              <a:rPr lang="en-US" b="1" spc="5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CLONE</a:t>
            </a:r>
            <a:endParaRPr lang="en-US" b="1" spc="5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After successfully Build then again connect to </a:t>
            </a:r>
            <a:r>
              <a:rPr lang="en-US" sz="2800" dirty="0" err="1"/>
              <a:t>Gitbash</a:t>
            </a:r>
            <a:r>
              <a:rPr lang="en-US" sz="2800" dirty="0"/>
              <a:t> and give the </a:t>
            </a:r>
            <a:r>
              <a:rPr lang="en-US" sz="2800" dirty="0" err="1"/>
              <a:t>commad</a:t>
            </a:r>
            <a:r>
              <a:rPr lang="en-US" sz="2800" dirty="0"/>
              <a:t> </a:t>
            </a:r>
            <a:r>
              <a:rPr lang="en-US" sz="2800" b="1" dirty="0"/>
              <a:t>“cd </a:t>
            </a:r>
            <a:r>
              <a:rPr lang="en-US" sz="2800" b="1" dirty="0" err="1"/>
              <a:t>ouput</a:t>
            </a:r>
            <a:r>
              <a:rPr lang="en-US" sz="2800" b="1" dirty="0"/>
              <a:t> building in workspace path” </a:t>
            </a:r>
            <a:r>
              <a:rPr lang="en-US" sz="2800" dirty="0"/>
              <a:t>to change into that directory.</a:t>
            </a:r>
            <a:endParaRPr lang="en-US" sz="2800" dirty="0"/>
          </a:p>
          <a:p>
            <a:r>
              <a:rPr lang="en-US" sz="2800" dirty="0"/>
              <a:t>After changing into directory use the command </a:t>
            </a:r>
            <a:r>
              <a:rPr lang="en-US" sz="2800" b="1" dirty="0"/>
              <a:t>“ls”</a:t>
            </a:r>
            <a:r>
              <a:rPr lang="en-US" sz="2800" dirty="0"/>
              <a:t> to see all the files of the GitHub repository have been successfully cloned.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 descr="Gitbash out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35" y="4428490"/>
            <a:ext cx="10972165" cy="140081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565265" y="2931160"/>
            <a:ext cx="5337810" cy="104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DOCKER IMAGE BUILD</a:t>
            </a:r>
            <a:endParaRPr lang="en-US" altLang="zh-CN" sz="3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3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579432" y="2787417"/>
            <a:ext cx="7713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293133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1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1" grpId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</a:pPr>
            <a:r>
              <a:rPr lang="en-US" b="1" spc="5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INTRODUCTION</a:t>
            </a:r>
            <a:endParaRPr lang="en-US" b="1" spc="5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algn="l">
              <a:buClrTx/>
              <a:buSzTx/>
              <a:buFontTx/>
            </a:pPr>
            <a:r>
              <a:rPr lang="en-US" sz="2800" dirty="0"/>
              <a:t>Docker is an open-source centralized platform designed to create, deploy, and run applications.</a:t>
            </a:r>
            <a:endParaRPr lang="en-US" sz="2800" dirty="0"/>
          </a:p>
          <a:p>
            <a:pPr marL="0" indent="0" algn="l">
              <a:buClrTx/>
              <a:buSzTx/>
              <a:buFontTx/>
              <a:buNone/>
            </a:pPr>
            <a:r>
              <a:rPr lang="en-US" sz="2800" b="1" dirty="0"/>
              <a:t>DOCKER COMPONENTS:</a:t>
            </a:r>
            <a:endParaRPr lang="en-US" sz="2800" b="1" dirty="0"/>
          </a:p>
          <a:p>
            <a:pPr algn="l">
              <a:buClrTx/>
              <a:buSzTx/>
              <a:buFontTx/>
            </a:pPr>
            <a:r>
              <a:rPr lang="en-US" sz="2800" b="1" dirty="0"/>
              <a:t> Docker Containers: </a:t>
            </a:r>
            <a:r>
              <a:rPr lang="en-US" sz="2800" dirty="0"/>
              <a:t> A Docker container is a lightweight, executable package of software that includes everything needed to run the application. </a:t>
            </a:r>
            <a:endParaRPr lang="en-US" sz="2800" dirty="0"/>
          </a:p>
          <a:p>
            <a:pPr algn="l">
              <a:buClrTx/>
              <a:buSzTx/>
              <a:buFontTx/>
            </a:pPr>
            <a:r>
              <a:rPr lang="en-US" sz="2800" b="1" dirty="0"/>
              <a:t>Docker Images:</a:t>
            </a:r>
            <a:r>
              <a:rPr lang="en-US" sz="2800" dirty="0"/>
              <a:t> Docker images are the blueprints for Docker containers. An image contains everything needed to run an application: the application code, runtime, libraries, and other dependencies. </a:t>
            </a:r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>
              <a:buClrTx/>
              <a:buSzTx/>
              <a:buFontTx/>
            </a:pPr>
            <a:r>
              <a:rPr lang="en-US" b="1" spc="5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DOCKER IMAGE BUILD AUTOMATION</a:t>
            </a:r>
            <a:endParaRPr lang="en-US" b="1" spc="5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Again go to same Project Item and add pipeline script for Docker Image Build</a:t>
            </a:r>
            <a:endParaRPr lang="en-US" sz="2800"/>
          </a:p>
          <a:p>
            <a:r>
              <a:rPr lang="en-US" sz="2800"/>
              <a:t>After giving the pipeline script then click save and apply </a:t>
            </a:r>
            <a:endParaRPr lang="en-US" sz="2800"/>
          </a:p>
          <a:p>
            <a:endParaRPr lang="en-US" sz="2800"/>
          </a:p>
          <a:p>
            <a:endParaRPr lang="en-US" sz="1400" b="1"/>
          </a:p>
        </p:txBody>
      </p:sp>
      <p:graphicFrame>
        <p:nvGraphicFramePr>
          <p:cNvPr id="4" name="Object 3"/>
          <p:cNvGraphicFramePr/>
          <p:nvPr/>
        </p:nvGraphicFramePr>
        <p:xfrm>
          <a:off x="609600" y="3136900"/>
          <a:ext cx="10972800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857865" imgH="5667375" progId="Paint.Picture">
                  <p:embed/>
                </p:oleObj>
              </mc:Choice>
              <mc:Fallback>
                <p:oleObj name="" r:id="rId1" imgW="10857865" imgH="56673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3136900"/>
                        <a:ext cx="10972800" cy="3721100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ym typeface="+mn-ea"/>
              </a:rPr>
              <a:t>Then we will get project page in that click on Build Now to get</a:t>
            </a:r>
            <a:endParaRPr lang="en-US" sz="2800">
              <a:sym typeface="+mn-ea"/>
            </a:endParaRPr>
          </a:p>
          <a:p>
            <a:endParaRPr lang="en-US" sz="2800">
              <a:sym typeface="+mn-ea"/>
            </a:endParaRPr>
          </a:p>
          <a:p>
            <a:endParaRPr lang="en-US" sz="2800"/>
          </a:p>
        </p:txBody>
      </p:sp>
      <p:graphicFrame>
        <p:nvGraphicFramePr>
          <p:cNvPr id="4" name="Object 3"/>
          <p:cNvGraphicFramePr/>
          <p:nvPr/>
        </p:nvGraphicFramePr>
        <p:xfrm>
          <a:off x="820420" y="2277110"/>
          <a:ext cx="10761980" cy="4142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" r:id="rId1" imgW="10772140" imgH="6086475" progId="Paint.Picture">
                  <p:embed/>
                </p:oleObj>
              </mc:Choice>
              <mc:Fallback>
                <p:oleObj name="" r:id="rId1" imgW="10772140" imgH="60864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0420" y="2277110"/>
                        <a:ext cx="10761980" cy="414210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599555" y="2931160"/>
            <a:ext cx="3286125" cy="8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GIT CLONE</a:t>
            </a:r>
            <a:endParaRPr lang="en-US" sz="34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613897" y="2787417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293133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1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1" grpId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>
              <a:buClrTx/>
              <a:buSzTx/>
              <a:buFontTx/>
            </a:pPr>
            <a:r>
              <a:rPr lang="en-US" b="1" spc="5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OUTPUT</a:t>
            </a:r>
            <a:endParaRPr lang="en-US" b="1" spc="5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145665"/>
            <a:ext cx="10972800" cy="343471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6925" y="1600200"/>
            <a:ext cx="10597515" cy="452628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hankyou for ppt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</a:pPr>
            <a:r>
              <a:rPr lang="en-US" b="1" spc="5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 b="1" spc="5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Jenkins is an open-source automation server primarily used for continuous integration and continuous delivery (CI/CD). It helps automate various stages of software development, such as building, testing, and deploying code, by connecting to version control systems</a:t>
            </a:r>
            <a:endParaRPr lang="en-US" sz="2800"/>
          </a:p>
          <a:p>
            <a:r>
              <a:rPr lang="en-US" sz="2800"/>
              <a:t>A CI/CD pipeline (Continuous Integration and Continuous Delivery/Deployment) is a piece of equipment that is used for the continuous building, testing, and deployment of software by automating the processes. </a:t>
            </a:r>
            <a:endParaRPr lang="en-US" sz="2800"/>
          </a:p>
          <a:p>
            <a:r>
              <a:rPr lang="en-US" sz="2800"/>
              <a:t>Tools: Jenkins, GitLab CI etc..,</a:t>
            </a:r>
            <a:endParaRPr 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37310"/>
            <a:ext cx="10972800" cy="4993640"/>
          </a:xfrm>
        </p:spPr>
        <p:txBody>
          <a:bodyPr/>
          <a:lstStyle/>
          <a:p>
            <a:r>
              <a:rPr lang="en-US" b="1"/>
              <a:t>CI (Continous Integration):</a:t>
            </a:r>
            <a:endParaRPr lang="en-US" b="1"/>
          </a:p>
          <a:p>
            <a:r>
              <a:rPr lang="en-US" sz="2800"/>
              <a:t>Ensure that code from multiple developers is integrated and tested frequently.</a:t>
            </a:r>
            <a:endParaRPr lang="en-US" sz="2800"/>
          </a:p>
          <a:p>
            <a:r>
              <a:rPr lang="en-US" sz="2800"/>
              <a:t>Developers push code changes to a shared repository (e.g., Git).</a:t>
            </a:r>
            <a:endParaRPr lang="en-US" sz="2800"/>
          </a:p>
          <a:p>
            <a:r>
              <a:rPr lang="en-US" sz="2800"/>
              <a:t>Upon each push, automated builds and tests are triggered.</a:t>
            </a:r>
            <a:endParaRPr lang="en-US" sz="2800"/>
          </a:p>
          <a:p>
            <a:r>
              <a:rPr lang="en-US" sz="2800" b="1"/>
              <a:t>CD(Continous Deployment/Delivery):</a:t>
            </a:r>
            <a:endParaRPr lang="en-US" sz="2800" b="1"/>
          </a:p>
          <a:p>
            <a:r>
              <a:rPr lang="en-US" sz="2800"/>
              <a:t>Fully automate the deployment of code to production after passing all tests.</a:t>
            </a:r>
            <a:endParaRPr lang="en-US" sz="2800"/>
          </a:p>
          <a:p>
            <a:r>
              <a:rPr lang="en-US" sz="2800"/>
              <a:t>After successful CI, code is deployed automatically to production </a:t>
            </a:r>
            <a:endParaRPr lang="en-US" sz="2800"/>
          </a:p>
          <a:p>
            <a:r>
              <a:rPr lang="en-US" sz="2800"/>
              <a:t>without human intervention.</a:t>
            </a:r>
            <a:endParaRPr 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ic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2080" y="1315085"/>
            <a:ext cx="9709150" cy="452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</a:pPr>
            <a:r>
              <a:rPr lang="en-US" b="1" spc="5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CICD PIPELINE WORK FLOW</a:t>
            </a:r>
            <a:endParaRPr lang="en-US" b="1" spc="5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</a:pPr>
            <a:r>
              <a:rPr lang="en-US" b="1" spc="5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CICD AUTOMATION</a:t>
            </a:r>
            <a:endParaRPr lang="en-US" b="1" spc="5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First Create EC2 Instance In AWS Console</a:t>
            </a:r>
            <a:endParaRPr lang="en-US" sz="2800"/>
          </a:p>
          <a:p>
            <a:endParaRPr lang="en-US" sz="2800"/>
          </a:p>
          <a:p>
            <a:endParaRPr lang="en-US" sz="2800"/>
          </a:p>
        </p:txBody>
      </p:sp>
      <p:pic>
        <p:nvPicPr>
          <p:cNvPr id="4" name="Picture 3" descr="inst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57425"/>
            <a:ext cx="12192000" cy="46005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3185"/>
            <a:ext cx="10972800" cy="5504815"/>
          </a:xfrm>
        </p:spPr>
        <p:txBody>
          <a:bodyPr/>
          <a:lstStyle/>
          <a:p>
            <a:r>
              <a:rPr lang="en-US" sz="2800"/>
              <a:t>After Launch the Instance connect GIT bash with Instance SSH link</a:t>
            </a:r>
            <a:endParaRPr lang="en-US" sz="2800"/>
          </a:p>
          <a:p>
            <a:r>
              <a:rPr lang="en-US" sz="2800"/>
              <a:t>Then Install Java,Jenkins and Git in the Instance </a:t>
            </a:r>
            <a:endParaRPr lang="en-US" sz="2800"/>
          </a:p>
          <a:p>
            <a:r>
              <a:rPr lang="en-US" sz="2800"/>
              <a:t>After installing that need to start the Jenkins</a:t>
            </a:r>
            <a:endParaRPr lang="en-US" sz="2800"/>
          </a:p>
          <a:p>
            <a:r>
              <a:rPr lang="en-US" sz="2800"/>
              <a:t>Then connect to the Jenkins Dashboard By using instance public IP address with Prot number 8080.</a:t>
            </a:r>
            <a:endParaRPr lang="en-US" sz="2800"/>
          </a:p>
          <a:p>
            <a:r>
              <a:rPr lang="en-US" sz="2800"/>
              <a:t>Then we will get on jenkins page In thet we have red color text need to copy that text and paste in GIT bash by Using </a:t>
            </a:r>
            <a:r>
              <a:rPr lang="en-US" sz="2800" b="1"/>
              <a:t>cat</a:t>
            </a:r>
            <a:r>
              <a:rPr lang="en-US" sz="2800"/>
              <a:t>  command to genarte the password.</a:t>
            </a:r>
            <a:endParaRPr lang="en-US" sz="2800"/>
          </a:p>
          <a:p>
            <a:endParaRPr lang="en-US" sz="2800"/>
          </a:p>
          <a:p>
            <a:endParaRPr lang="en-US" sz="2800"/>
          </a:p>
        </p:txBody>
      </p:sp>
      <p:graphicFrame>
        <p:nvGraphicFramePr>
          <p:cNvPr id="2" name="Object 1"/>
          <p:cNvGraphicFramePr/>
          <p:nvPr/>
        </p:nvGraphicFramePr>
        <p:xfrm>
          <a:off x="835660" y="5570220"/>
          <a:ext cx="10240645" cy="1130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11296015" imgH="1876425" progId="Paint.Picture">
                  <p:embed/>
                </p:oleObj>
              </mc:Choice>
              <mc:Fallback>
                <p:oleObj name="" r:id="rId1" imgW="11296015" imgH="18764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5660" y="5570220"/>
                        <a:ext cx="10240645" cy="113093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Paste the passord in the jenkins </a:t>
            </a:r>
            <a:endParaRPr lang="en-US" sz="2800"/>
          </a:p>
          <a:p>
            <a:r>
              <a:rPr lang="en-US" sz="2800"/>
              <a:t>After login the jenkins need to Install suggested pulgins</a:t>
            </a:r>
            <a:br>
              <a:rPr lang="en-US" sz="2800"/>
            </a:br>
            <a:endParaRPr lang="en-US" sz="2800"/>
          </a:p>
        </p:txBody>
      </p:sp>
      <p:graphicFrame>
        <p:nvGraphicFramePr>
          <p:cNvPr id="2" name="Object 1"/>
          <p:cNvGraphicFramePr/>
          <p:nvPr/>
        </p:nvGraphicFramePr>
        <p:xfrm>
          <a:off x="1419860" y="2788285"/>
          <a:ext cx="7402195" cy="3799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1" imgW="11334750" imgH="5934075" progId="Paint.Picture">
                  <p:embed/>
                </p:oleObj>
              </mc:Choice>
              <mc:Fallback>
                <p:oleObj name="" r:id="rId1" imgW="11334750" imgH="59340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19860" y="2788285"/>
                        <a:ext cx="7402195" cy="3799840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Business Cooperate">
  <a:themeElements>
    <a:clrScheme name="Business Cooper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siness Cooperat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usiness Cooper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4796</Words>
  <Application>WPS Presentation</Application>
  <PresentationFormat>Widescreen</PresentationFormat>
  <Paragraphs>184</Paragraphs>
  <Slides>32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18</vt:i4>
      </vt:variant>
      <vt:variant>
        <vt:lpstr>幻灯片标题</vt:lpstr>
      </vt:variant>
      <vt:variant>
        <vt:i4>32</vt:i4>
      </vt:variant>
    </vt:vector>
  </HeadingPairs>
  <TitlesOfParts>
    <vt:vector size="62" baseType="lpstr">
      <vt:lpstr>Arial</vt:lpstr>
      <vt:lpstr>SimSun</vt:lpstr>
      <vt:lpstr>Wingdings</vt:lpstr>
      <vt:lpstr>Algerian</vt:lpstr>
      <vt:lpstr>Microsoft YaHei</vt:lpstr>
      <vt:lpstr>Impact</vt:lpstr>
      <vt:lpstr>Arial Unicode MS</vt:lpstr>
      <vt:lpstr>Calibri Light</vt:lpstr>
      <vt:lpstr>Calibri</vt:lpstr>
      <vt:lpstr>Wingdings</vt:lpstr>
      <vt:lpstr>Business Cooperate</vt:lpstr>
      <vt:lpstr>1_Office 主题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INTRODUCTION</vt:lpstr>
      <vt:lpstr>PowerPoint 演示文稿</vt:lpstr>
      <vt:lpstr>CICD PIPELINE WORK FLOW</vt:lpstr>
      <vt:lpstr>CICD AUTOMATION</vt:lpstr>
      <vt:lpstr>PowerPoint 演示文稿</vt:lpstr>
      <vt:lpstr>PowerPoint 演示文稿</vt:lpstr>
      <vt:lpstr>PowerPoint 演示文稿</vt:lpstr>
      <vt:lpstr>PULGINS INSTALLATION</vt:lpstr>
      <vt:lpstr>TOOLS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OUTPUT</vt:lpstr>
      <vt:lpstr>GIT CLONE</vt:lpstr>
      <vt:lpstr>PowerPoint 演示文稿</vt:lpstr>
      <vt:lpstr>INTRODUCTION</vt:lpstr>
      <vt:lpstr>DOCKER IMAGE BUILD AUTOMATION</vt:lpstr>
      <vt:lpstr>PowerPoint 演示文稿</vt:lpstr>
      <vt:lpstr>OUTPUT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PIPELINE</dc:title>
  <dc:creator>Sai Saran</dc:creator>
  <cp:lastModifiedBy>venkat sai</cp:lastModifiedBy>
  <cp:revision>12</cp:revision>
  <dcterms:created xsi:type="dcterms:W3CDTF">2024-09-20T03:19:00Z</dcterms:created>
  <dcterms:modified xsi:type="dcterms:W3CDTF">2024-11-06T13:52:31Z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CDF453CFC776447F8E9FF506576635B1_12</vt:lpwstr>
  </property>
  <property fmtid="{D5CDD505-2E9C-101B-9397-08002B2CF9AE}" pid="3" name="KSOProductBuildVer">
    <vt:lpwstr>1033-12.2.0.18607</vt:lpwstr>
  </property>
</Properties>
</file>